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2" r:id="rId3"/>
  </p:sldMasterIdLst>
  <p:notesMasterIdLst>
    <p:notesMasterId r:id="rId21"/>
  </p:notesMasterIdLst>
  <p:sldIdLst>
    <p:sldId id="256" r:id="rId4"/>
    <p:sldId id="257" r:id="rId5"/>
    <p:sldId id="323" r:id="rId6"/>
    <p:sldId id="324" r:id="rId7"/>
    <p:sldId id="330" r:id="rId8"/>
    <p:sldId id="331" r:id="rId9"/>
    <p:sldId id="332" r:id="rId10"/>
    <p:sldId id="333" r:id="rId11"/>
    <p:sldId id="334" r:id="rId12"/>
    <p:sldId id="335" r:id="rId13"/>
    <p:sldId id="325" r:id="rId14"/>
    <p:sldId id="326" r:id="rId15"/>
    <p:sldId id="327" r:id="rId16"/>
    <p:sldId id="320" r:id="rId17"/>
    <p:sldId id="336" r:id="rId18"/>
    <p:sldId id="268" r:id="rId19"/>
    <p:sldId id="304" r:id="rId20"/>
  </p:sldIdLst>
  <p:sldSz cx="13004800" cy="9753600"/>
  <p:notesSz cx="7104063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1" autoAdjust="0"/>
    <p:restoredTop sz="94622" autoAdjust="0"/>
  </p:normalViewPr>
  <p:slideViewPr>
    <p:cSldViewPr>
      <p:cViewPr>
        <p:scale>
          <a:sx n="70" d="100"/>
          <a:sy n="70" d="100"/>
        </p:scale>
        <p:origin x="-300" y="8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3E639-D9E2-4B30-A0E6-1515181C4BD6}" type="datetimeFigureOut">
              <a:rPr lang="de-DE" smtClean="0"/>
              <a:pPr/>
              <a:t>15.09.2017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090" y="4860925"/>
            <a:ext cx="5683886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61409-7324-4C16-848A-3B3D634831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4648200"/>
            <a:ext cx="5600700" cy="19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91300" y="4648200"/>
            <a:ext cx="5600700" cy="19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Anivers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50375" y="2362200"/>
            <a:ext cx="2841625" cy="4279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5500" y="2362200"/>
            <a:ext cx="8372475" cy="4279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768" y="2284512"/>
            <a:ext cx="11352832" cy="100811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3724672"/>
            <a:ext cx="11315700" cy="5254228"/>
          </a:xfrm>
        </p:spPr>
        <p:txBody>
          <a:bodyPr/>
          <a:lstStyle>
            <a:lvl1pPr marL="749300" indent="-533400" algn="l" rtl="0" eaLnBrk="1" fontAlgn="base" hangingPunct="1">
              <a:spcBef>
                <a:spcPts val="3700"/>
              </a:spcBef>
              <a:spcAft>
                <a:spcPct val="0"/>
              </a:spcAft>
              <a:buSzPct val="124000"/>
              <a:buFontTx/>
              <a:buBlip>
                <a:blip r:embed="rId2"/>
              </a:buBlip>
              <a:defRPr lang="de-DE" sz="3400" dirty="0" smtClean="0">
                <a:solidFill>
                  <a:srgbClr val="343434"/>
                </a:solidFill>
                <a:latin typeface="+mn-lt"/>
                <a:ea typeface="+mn-ea"/>
                <a:cs typeface="+mn-cs"/>
                <a:sym typeface="Anivers Regular" charset="0"/>
              </a:defRPr>
            </a:lvl1pPr>
            <a:lvl3pPr>
              <a:defRPr lang="de-DE" sz="3000" dirty="0">
                <a:solidFill>
                  <a:srgbClr val="343434"/>
                </a:solidFill>
                <a:latin typeface="+mn-lt"/>
                <a:ea typeface="+mn-ea"/>
                <a:cs typeface="+mn-cs"/>
                <a:sym typeface="Anivers Regular" charset="0"/>
              </a:defRPr>
            </a:lvl3pPr>
            <a:lvl5pPr>
              <a:defRPr sz="2600" baseline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marL="1333500" lvl="2" indent="-533400" algn="l" rtl="0" eaLnBrk="1" fontAlgn="base" hangingPunct="1">
              <a:spcBef>
                <a:spcPts val="3700"/>
              </a:spcBef>
              <a:spcAft>
                <a:spcPct val="0"/>
              </a:spcAft>
              <a:buSzPct val="124000"/>
              <a:buFontTx/>
              <a:buBlip>
                <a:blip r:embed="rId2"/>
              </a:buBlip>
            </a:pPr>
            <a:r>
              <a:rPr lang="de-DE" dirty="0" smtClean="0"/>
              <a:t>Zweite Ebene</a:t>
            </a:r>
          </a:p>
          <a:p>
            <a:pPr marL="1930400" lvl="4" indent="-533400" algn="l" rtl="0" eaLnBrk="1" fontAlgn="base" hangingPunct="1">
              <a:spcBef>
                <a:spcPts val="3700"/>
              </a:spcBef>
              <a:spcAft>
                <a:spcPct val="0"/>
              </a:spcAft>
              <a:buSzPct val="124000"/>
              <a:buFontTx/>
              <a:buBlip>
                <a:blip r:embed="rId2"/>
              </a:buBlip>
            </a:pPr>
            <a:r>
              <a:rPr lang="de-DE" dirty="0" smtClean="0"/>
              <a:t>Dritte Ebene</a:t>
            </a:r>
          </a:p>
          <a:p>
            <a:pPr marL="1930400" lvl="4" indent="-533400" algn="l" rtl="0" eaLnBrk="1" fontAlgn="base" hangingPunct="1">
              <a:spcBef>
                <a:spcPts val="3700"/>
              </a:spcBef>
              <a:spcAft>
                <a:spcPct val="0"/>
              </a:spcAft>
              <a:buSzPct val="124000"/>
              <a:buFontTx/>
              <a:buBlip>
                <a:blip r:embed="rId2"/>
              </a:buBlip>
            </a:pPr>
            <a:r>
              <a:rPr lang="de-DE" dirty="0" smtClean="0"/>
              <a:t>Vierte Ebene</a:t>
            </a:r>
          </a:p>
          <a:p>
            <a:pPr marL="1930400" lvl="4" indent="-533400" algn="l" rtl="0" eaLnBrk="1" fontAlgn="base" hangingPunct="1">
              <a:spcBef>
                <a:spcPts val="3700"/>
              </a:spcBef>
              <a:spcAft>
                <a:spcPct val="0"/>
              </a:spcAft>
              <a:buSzPct val="124000"/>
              <a:buFontTx/>
              <a:buBlip>
                <a:blip r:embed="rId2"/>
              </a:buBlip>
            </a:pPr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921000"/>
            <a:ext cx="5581650" cy="605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2250" y="2921000"/>
            <a:ext cx="5581650" cy="605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Anivers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34500" y="1384300"/>
            <a:ext cx="2832100" cy="7594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384300"/>
            <a:ext cx="8343900" cy="7594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49300" indent="-5334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5334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33500" indent="-5334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38300" indent="-5334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30400" indent="-533400" algn="l" rtl="0" eaLnBrk="0" fontAlgn="base" hangingPunct="0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876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448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020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59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0638" y="-12700"/>
            <a:ext cx="13038138" cy="977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2362200"/>
            <a:ext cx="11353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nivers Italic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648200"/>
            <a:ext cx="11353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nivers Regular" charset="0"/>
              </a:rPr>
              <a:t>Click to edit Master text styles</a:t>
            </a:r>
          </a:p>
          <a:p>
            <a:pPr lvl="1"/>
            <a:r>
              <a:rPr lang="en-US" smtClean="0">
                <a:sym typeface="Anivers Regular" charset="0"/>
              </a:rPr>
              <a:t>Second level</a:t>
            </a:r>
          </a:p>
          <a:p>
            <a:pPr lvl="2"/>
            <a:r>
              <a:rPr lang="en-US" smtClean="0">
                <a:sym typeface="Anivers Regular" charset="0"/>
              </a:rPr>
              <a:t>Third level</a:t>
            </a:r>
          </a:p>
          <a:p>
            <a:pPr lvl="3"/>
            <a:r>
              <a:rPr lang="en-US" smtClean="0">
                <a:sym typeface="Anivers Regular" charset="0"/>
              </a:rPr>
              <a:t>Fourth level</a:t>
            </a:r>
          </a:p>
          <a:p>
            <a:pPr lvl="4"/>
            <a:r>
              <a:rPr lang="en-US" smtClean="0">
                <a:sym typeface="Anivers Regula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25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051" grpId="0" autoUpdateAnimBg="0">
        <p:tmplLst>
          <p:tmpl>
            <p:tnLst>
              <p:par>
                <p:cTn presetID="17" presetClass="entr" presetSubtype="10" fill="hold" nodeType="afterEffect">
                  <p:stCondLst>
                    <p:cond delay="0"/>
                  </p:stCondLst>
                  <p:iterate type="lt">
                    <p:tmPct val="10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" fill="hold"/>
                        <p:tgtEl>
                          <p:spTgt spid="20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" fill="hold"/>
                        <p:tgtEl>
                          <p:spTgt spid="20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+mj-lt"/>
          <a:ea typeface="+mj-ea"/>
          <a:cs typeface="+mj-cs"/>
          <a:sym typeface="Anivers Ital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9pPr>
    </p:titleStyle>
    <p:bodyStyle>
      <a:lvl1pPr marL="342900" indent="-342900" algn="ctr" rtl="0" eaLnBrk="0" fontAlgn="base" hangingPunct="0">
        <a:spcBef>
          <a:spcPts val="1100"/>
        </a:spcBef>
        <a:spcAft>
          <a:spcPct val="0"/>
        </a:spcAft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1pPr>
      <a:lvl2pPr marL="742950" indent="-285750" algn="ctr" rtl="0" eaLnBrk="0" fontAlgn="base" hangingPunct="0">
        <a:spcBef>
          <a:spcPts val="1100"/>
        </a:spcBef>
        <a:spcAft>
          <a:spcPct val="0"/>
        </a:spcAft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2pPr>
      <a:lvl3pPr marL="1143000" indent="-228600" algn="ctr" rtl="0" eaLnBrk="0" fontAlgn="base" hangingPunct="0">
        <a:spcBef>
          <a:spcPts val="1100"/>
        </a:spcBef>
        <a:spcAft>
          <a:spcPct val="0"/>
        </a:spcAft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3pPr>
      <a:lvl4pPr marL="1600200" indent="-228600" algn="ctr" rtl="0" eaLnBrk="0" fontAlgn="base" hangingPunct="0">
        <a:spcBef>
          <a:spcPts val="1100"/>
        </a:spcBef>
        <a:spcAft>
          <a:spcPct val="0"/>
        </a:spcAft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4pPr>
      <a:lvl5pPr marL="2057400" indent="-228600" algn="ctr" rtl="0" eaLnBrk="0" fontAlgn="base" hangingPunct="0">
        <a:spcBef>
          <a:spcPts val="1100"/>
        </a:spcBef>
        <a:spcAft>
          <a:spcPct val="0"/>
        </a:spcAft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5pPr>
      <a:lvl6pPr marL="457200" algn="ctr" rtl="0" fontAlgn="base">
        <a:spcBef>
          <a:spcPts val="1100"/>
        </a:spcBef>
        <a:spcAft>
          <a:spcPct val="0"/>
        </a:spcAft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6pPr>
      <a:lvl7pPr marL="914400" algn="ctr" rtl="0" fontAlgn="base">
        <a:spcBef>
          <a:spcPts val="1100"/>
        </a:spcBef>
        <a:spcAft>
          <a:spcPct val="0"/>
        </a:spcAft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7pPr>
      <a:lvl8pPr marL="1371600" algn="ctr" rtl="0" fontAlgn="base">
        <a:spcBef>
          <a:spcPts val="1100"/>
        </a:spcBef>
        <a:spcAft>
          <a:spcPct val="0"/>
        </a:spcAft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8pPr>
      <a:lvl9pPr marL="1828800" algn="ctr" rtl="0" fontAlgn="base">
        <a:spcBef>
          <a:spcPts val="1100"/>
        </a:spcBef>
        <a:spcAft>
          <a:spcPct val="0"/>
        </a:spcAft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0638" y="-12700"/>
            <a:ext cx="13038138" cy="977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9900" y="1384300"/>
            <a:ext cx="78867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nivers Italic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921000"/>
            <a:ext cx="11315700" cy="605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nivers Regular" charset="0"/>
              </a:rPr>
              <a:t>Click to edit Master text styles</a:t>
            </a:r>
          </a:p>
          <a:p>
            <a:pPr lvl="1"/>
            <a:r>
              <a:rPr lang="en-US" smtClean="0">
                <a:sym typeface="Anivers Regular" charset="0"/>
              </a:rPr>
              <a:t>Second level</a:t>
            </a:r>
          </a:p>
          <a:p>
            <a:pPr lvl="2"/>
            <a:r>
              <a:rPr lang="en-US" smtClean="0">
                <a:sym typeface="Anivers Regular" charset="0"/>
              </a:rPr>
              <a:t>Third level</a:t>
            </a:r>
          </a:p>
          <a:p>
            <a:pPr lvl="3"/>
            <a:r>
              <a:rPr lang="en-US" smtClean="0">
                <a:sym typeface="Anivers Regular" charset="0"/>
              </a:rPr>
              <a:t>Fourth level</a:t>
            </a:r>
          </a:p>
          <a:p>
            <a:pPr lvl="4"/>
            <a:r>
              <a:rPr lang="en-US" smtClean="0">
                <a:sym typeface="Anivers Regula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+mj-lt"/>
          <a:ea typeface="+mj-ea"/>
          <a:cs typeface="+mj-cs"/>
          <a:sym typeface="Anivers Ital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>
          <a:solidFill>
            <a:srgbClr val="6E0500"/>
          </a:solidFill>
          <a:latin typeface="Anivers Italic" charset="0"/>
          <a:ea typeface="ヒラギノ角ゴ ProN W3" charset="0"/>
          <a:cs typeface="ヒラギノ角ゴ ProN W3" charset="0"/>
          <a:sym typeface="Anivers Italic" charset="0"/>
        </a:defRPr>
      </a:lvl9pPr>
    </p:titleStyle>
    <p:bodyStyle>
      <a:lvl1pPr marL="749300" indent="-533400" algn="l" rtl="0" eaLnBrk="0" fontAlgn="base" hangingPunct="0">
        <a:spcBef>
          <a:spcPts val="3700"/>
        </a:spcBef>
        <a:spcAft>
          <a:spcPct val="0"/>
        </a:spcAft>
        <a:buSzPct val="124000"/>
        <a:buChar char="•"/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1pPr>
      <a:lvl2pPr marL="1041400" indent="-533400" algn="l" rtl="0" eaLnBrk="0" fontAlgn="base" hangingPunct="0">
        <a:spcBef>
          <a:spcPts val="3700"/>
        </a:spcBef>
        <a:spcAft>
          <a:spcPct val="0"/>
        </a:spcAft>
        <a:buSzPct val="124000"/>
        <a:buChar char="•"/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2pPr>
      <a:lvl3pPr marL="1333500" indent="-533400" algn="l" rtl="0" eaLnBrk="0" fontAlgn="base" hangingPunct="0">
        <a:spcBef>
          <a:spcPts val="3700"/>
        </a:spcBef>
        <a:spcAft>
          <a:spcPct val="0"/>
        </a:spcAft>
        <a:buSzPct val="124000"/>
        <a:buChar char="•"/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3pPr>
      <a:lvl4pPr marL="1638300" indent="-533400" algn="l" rtl="0" eaLnBrk="0" fontAlgn="base" hangingPunct="0">
        <a:spcBef>
          <a:spcPts val="3700"/>
        </a:spcBef>
        <a:spcAft>
          <a:spcPct val="0"/>
        </a:spcAft>
        <a:buSzPct val="124000"/>
        <a:buChar char="•"/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4pPr>
      <a:lvl5pPr marL="1930400" indent="-533400" algn="l" rtl="0" eaLnBrk="0" fontAlgn="base" hangingPunct="0">
        <a:spcBef>
          <a:spcPts val="3700"/>
        </a:spcBef>
        <a:spcAft>
          <a:spcPct val="0"/>
        </a:spcAft>
        <a:buSzPct val="124000"/>
        <a:buChar char="•"/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5pPr>
      <a:lvl6pPr marL="2387600" indent="-533400" algn="l" rtl="0" fontAlgn="base">
        <a:spcBef>
          <a:spcPts val="3700"/>
        </a:spcBef>
        <a:spcAft>
          <a:spcPct val="0"/>
        </a:spcAft>
        <a:buSzPct val="124000"/>
        <a:buChar char="•"/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6pPr>
      <a:lvl7pPr marL="2844800" indent="-533400" algn="l" rtl="0" fontAlgn="base">
        <a:spcBef>
          <a:spcPts val="3700"/>
        </a:spcBef>
        <a:spcAft>
          <a:spcPct val="0"/>
        </a:spcAft>
        <a:buSzPct val="124000"/>
        <a:buChar char="•"/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7pPr>
      <a:lvl8pPr marL="3302000" indent="-533400" algn="l" rtl="0" fontAlgn="base">
        <a:spcBef>
          <a:spcPts val="3700"/>
        </a:spcBef>
        <a:spcAft>
          <a:spcPct val="0"/>
        </a:spcAft>
        <a:buSzPct val="124000"/>
        <a:buChar char="•"/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8pPr>
      <a:lvl9pPr marL="3759200" indent="-533400" algn="l" rtl="0" fontAlgn="base">
        <a:spcBef>
          <a:spcPts val="3700"/>
        </a:spcBef>
        <a:spcAft>
          <a:spcPct val="0"/>
        </a:spcAft>
        <a:buSzPct val="124000"/>
        <a:buChar char="•"/>
        <a:defRPr sz="3400">
          <a:solidFill>
            <a:srgbClr val="343434"/>
          </a:solidFill>
          <a:latin typeface="+mn-lt"/>
          <a:ea typeface="+mn-ea"/>
          <a:cs typeface="+mn-cs"/>
          <a:sym typeface="Anivers Regular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Hilfe und Dokumentation (AP 2.6.1 – 2.6.3)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sz="3600" smtClean="0"/>
              <a:t>Anpassung von Kurzinformationen und Fehlermeldungen</a:t>
            </a:r>
          </a:p>
          <a:p>
            <a:r>
              <a:rPr sz="3600" smtClean="0"/>
              <a:t>Administrationsanleitung, Hilfe-Seiten, Tour</a:t>
            </a:r>
          </a:p>
        </p:txBody>
      </p:sp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Entwicklung einer Schnittstelle </a:t>
            </a:r>
            <a:br>
              <a:rPr lang="de-DE" sz="3200" dirty="0" smtClean="0"/>
            </a:br>
            <a:r>
              <a:rPr lang="de-DE" sz="3200" dirty="0" smtClean="0"/>
              <a:t>zwischen ILIAS und </a:t>
            </a:r>
            <a:r>
              <a:rPr lang="de-DE" sz="3200" dirty="0" err="1" smtClean="0"/>
              <a:t>Stud.IP</a:t>
            </a:r>
            <a:endParaRPr lang="de-DE" sz="3200" dirty="0" smtClean="0"/>
          </a:p>
        </p:txBody>
      </p:sp>
      <p:pic>
        <p:nvPicPr>
          <p:cNvPr id="7" name="Inhaltsplatzhalter 6" descr="Angebot Tabelle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94" y="3305164"/>
            <a:ext cx="12214181" cy="3884586"/>
          </a:xfrm>
        </p:spPr>
      </p:pic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Entwicklung einer Schnittstelle </a:t>
            </a:r>
            <a:br>
              <a:rPr lang="de-DE" sz="3200" dirty="0" smtClean="0"/>
            </a:br>
            <a:r>
              <a:rPr lang="de-DE" sz="3200" dirty="0" smtClean="0"/>
              <a:t>zwischen ILIAS und </a:t>
            </a:r>
            <a:r>
              <a:rPr lang="de-DE" sz="3200" dirty="0" err="1" smtClean="0"/>
              <a:t>Stud.IP</a:t>
            </a:r>
            <a:endParaRPr lang="de-DE" sz="3200" dirty="0" smtClean="0"/>
          </a:p>
        </p:txBody>
      </p:sp>
      <p:pic>
        <p:nvPicPr>
          <p:cNvPr id="7" name="Inhaltsplatzhalter 6" descr="Angebot Tabelle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19" y="3233726"/>
            <a:ext cx="12440911" cy="3955377"/>
          </a:xfrm>
        </p:spPr>
      </p:pic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Entwicklung einer Schnittstelle </a:t>
            </a:r>
            <a:br>
              <a:rPr lang="de-DE" sz="3200" dirty="0" smtClean="0"/>
            </a:br>
            <a:r>
              <a:rPr lang="de-DE" sz="3200" dirty="0" smtClean="0"/>
              <a:t>zwischen ILIAS und </a:t>
            </a:r>
            <a:r>
              <a:rPr lang="de-DE" sz="3200" dirty="0" err="1" smtClean="0"/>
              <a:t>Stud.IP</a:t>
            </a:r>
            <a:endParaRPr lang="de-DE" sz="3200" dirty="0" smtClean="0"/>
          </a:p>
        </p:txBody>
      </p:sp>
      <p:pic>
        <p:nvPicPr>
          <p:cNvPr id="7" name="Inhaltsplatzhalter 6" descr="Angebot Tabelle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94" y="3305164"/>
            <a:ext cx="12003451" cy="5805689"/>
          </a:xfrm>
        </p:spPr>
      </p:pic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Special Interest Group ILIAS &amp; </a:t>
            </a:r>
            <a:r>
              <a:rPr lang="de-DE" sz="4000" dirty="0" err="1" smtClean="0"/>
              <a:t>Stud.IP</a:t>
            </a:r>
            <a:endParaRPr lang="de-DE" sz="40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sz="4000" smtClean="0"/>
          </a:p>
          <a:p>
            <a:pPr algn="ctr">
              <a:buNone/>
            </a:pPr>
            <a:endParaRPr sz="4000" smtClean="0"/>
          </a:p>
          <a:p>
            <a:pPr algn="ctr">
              <a:buNone/>
            </a:pPr>
            <a:r>
              <a:rPr sz="4000" smtClean="0"/>
              <a:t>ilias.de</a:t>
            </a:r>
          </a:p>
          <a:p>
            <a:pPr>
              <a:buNone/>
            </a:pPr>
            <a:r>
              <a:rPr sz="3200" smtClean="0"/>
              <a:t>Community &gt; Special </a:t>
            </a:r>
            <a:r>
              <a:rPr sz="3200"/>
              <a:t>Interest Groups </a:t>
            </a:r>
            <a:r>
              <a:rPr sz="3200" smtClean="0"/>
              <a:t>&gt; SIG </a:t>
            </a:r>
            <a:r>
              <a:rPr sz="3200"/>
              <a:t>ILIAS &amp; Stud.IP</a:t>
            </a:r>
            <a:endParaRPr lang="de-DE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Diskussion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sz="3600" smtClean="0"/>
              <a:t>Fragen?</a:t>
            </a:r>
            <a:endParaRPr lang="de-DE" sz="3600" dirty="0" smtClean="0"/>
          </a:p>
          <a:p>
            <a:r>
              <a:rPr sz="3600" smtClean="0"/>
              <a:t>Schwerpunkte einzelner Standorte</a:t>
            </a:r>
          </a:p>
          <a:p>
            <a:r>
              <a:rPr sz="3600" smtClean="0"/>
              <a:t>Vernetzung</a:t>
            </a:r>
            <a:endParaRPr lang="de-DE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814388" y="3076574"/>
            <a:ext cx="11352212" cy="3816449"/>
          </a:xfrm>
        </p:spPr>
        <p:txBody>
          <a:bodyPr/>
          <a:lstStyle/>
          <a:p>
            <a:pPr algn="ctr" eaLnBrk="1" hangingPunct="1"/>
            <a:r>
              <a:rPr lang="de-DE" sz="9600" dirty="0" smtClean="0"/>
              <a:t>Vielen Dank!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55545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825500" y="2362200"/>
            <a:ext cx="11353800" cy="2298576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3400" dirty="0" smtClean="0"/>
              <a:t/>
            </a:r>
            <a:br>
              <a:rPr lang="de-DE" sz="3400" dirty="0" smtClean="0"/>
            </a:br>
            <a:r>
              <a:rPr lang="en-US" sz="4800" dirty="0" smtClean="0"/>
              <a:t>Special Interest Group </a:t>
            </a:r>
            <a:r>
              <a:rPr lang="en-US" sz="4800" dirty="0" err="1" smtClean="0"/>
              <a:t>Stud.IP</a:t>
            </a:r>
            <a:r>
              <a:rPr lang="en-US" sz="4800" dirty="0" smtClean="0"/>
              <a:t> &amp; ILIAS</a:t>
            </a: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1000" smtClean="0"/>
              <a:t/>
            </a:r>
            <a:br>
              <a:rPr lang="de-DE" sz="1000" smtClean="0"/>
            </a:br>
            <a:r>
              <a:rPr lang="de-DE" sz="3200" smtClean="0"/>
              <a:t>Konzepte </a:t>
            </a:r>
            <a:r>
              <a:rPr lang="de-DE" sz="3200" dirty="0" smtClean="0"/>
              <a:t>zur Verbindung von ILIAS 5 und </a:t>
            </a:r>
            <a:r>
              <a:rPr lang="de-DE" sz="3200" dirty="0" err="1" smtClean="0"/>
              <a:t>Stud.IP</a:t>
            </a:r>
            <a:r>
              <a:rPr lang="de-DE" sz="3200" dirty="0" smtClean="0"/>
              <a:t> 4</a:t>
            </a:r>
            <a:br>
              <a:rPr lang="de-DE" sz="3200" dirty="0" smtClean="0"/>
            </a:br>
            <a:endParaRPr lang="en-US" sz="32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3768" y="5380856"/>
            <a:ext cx="11353800" cy="3384376"/>
          </a:xfrm>
        </p:spPr>
        <p:txBody>
          <a:bodyPr/>
          <a:lstStyle/>
          <a:p>
            <a:pPr marL="0" indent="0" eaLnBrk="1" hangingPunct="1"/>
            <a:endParaRPr lang="de-DE" dirty="0" smtClean="0"/>
          </a:p>
          <a:p>
            <a:pPr marL="0" indent="0" eaLnBrk="1" hangingPunct="1"/>
            <a:r>
              <a:rPr lang="en-US" dirty="0" smtClean="0"/>
              <a:t>Arne </a:t>
            </a:r>
            <a:r>
              <a:rPr lang="en-US" dirty="0" err="1" smtClean="0"/>
              <a:t>Schröder</a:t>
            </a:r>
            <a:r>
              <a:rPr lang="en-US" dirty="0" smtClean="0"/>
              <a:t> - data-quest</a:t>
            </a:r>
          </a:p>
          <a:p>
            <a:pPr marL="0" indent="0" eaLnBrk="1" hangingPunct="1"/>
            <a:endParaRPr lang="de-DE" dirty="0" smtClean="0"/>
          </a:p>
          <a:p>
            <a:pPr marL="0" indent="0" eaLnBrk="1" hangingPunct="1"/>
            <a:r>
              <a:rPr lang="de-DE" dirty="0" smtClean="0"/>
              <a:t>Stud.IP Tagung 2017 in Göttingen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Geplante Funktionalität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sz="3600" b="1" smtClean="0"/>
              <a:t>ILIAS</a:t>
            </a:r>
            <a:r>
              <a:rPr sz="3600" smtClean="0"/>
              <a:t>-Schnittstelle</a:t>
            </a:r>
          </a:p>
          <a:p>
            <a:r>
              <a:rPr sz="3600" smtClean="0"/>
              <a:t>Weiterhin Verknüpfung mit mehreren ILIAS-Installationen</a:t>
            </a:r>
            <a:endParaRPr lang="de-DE" sz="3600" dirty="0"/>
          </a:p>
          <a:p>
            <a:r>
              <a:rPr sz="3600" smtClean="0"/>
              <a:t>Bessere Integration, besserer Workflow</a:t>
            </a:r>
            <a:endParaRPr lang="de-DE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Anforderungen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sz="3200" smtClean="0"/>
              <a:t>Stud.IP 4.1+</a:t>
            </a:r>
          </a:p>
          <a:p>
            <a:pPr lvl="1"/>
            <a:r>
              <a:rPr lang="de-DE" sz="3200" dirty="0" smtClean="0"/>
              <a:t>Neuimplementierung der alten Schnittstelle: Administration, Veranstaltungsansicht, Meine Lernobjekte</a:t>
            </a:r>
          </a:p>
          <a:p>
            <a:r>
              <a:rPr sz="3200" smtClean="0"/>
              <a:t>ILIAS 5.3+</a:t>
            </a:r>
          </a:p>
          <a:p>
            <a:pPr lvl="1"/>
            <a:r>
              <a:rPr lang="de-DE" sz="3200" dirty="0" err="1" smtClean="0"/>
              <a:t>Auth-Plugin</a:t>
            </a:r>
            <a:r>
              <a:rPr lang="de-DE" sz="3200" dirty="0" smtClean="0"/>
              <a:t> zur Anmeldung</a:t>
            </a:r>
          </a:p>
          <a:p>
            <a:pPr lvl="1"/>
            <a:r>
              <a:rPr lang="de-DE" sz="3200" dirty="0" smtClean="0"/>
              <a:t>neue SOAP-Methoden</a:t>
            </a:r>
          </a:p>
        </p:txBody>
      </p:sp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Basisfunktionalität (AP 2.1)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sz="3600" smtClean="0"/>
              <a:t>Entwicklung ILIAS-Auth-Plugin</a:t>
            </a:r>
          </a:p>
          <a:p>
            <a:r>
              <a:rPr sz="3600" smtClean="0"/>
              <a:t>Refaktorisierung der Stud.IP-seitigen Schnittstelle</a:t>
            </a:r>
          </a:p>
          <a:p>
            <a:r>
              <a:rPr sz="3600" smtClean="0"/>
              <a:t>Überarbeitetes Design der Schnittstelle</a:t>
            </a:r>
            <a:endParaRPr lang="de-DE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Administration des Schnittstelle (AP 2.2.1 – 2.2.5)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sz="3600" smtClean="0"/>
              <a:t>Einsicht in alle Konfigurationsoptionen der Schnittstelle auf der Verwaltungsseite</a:t>
            </a:r>
          </a:p>
          <a:p>
            <a:r>
              <a:rPr sz="3600" smtClean="0"/>
              <a:t>Benennung der Lernobjekte-Seite</a:t>
            </a:r>
          </a:p>
          <a:p>
            <a:r>
              <a:rPr sz="3600" smtClean="0"/>
              <a:t>Berechtigungen zum Anlegen/Bearbeiten von Lernobjekten</a:t>
            </a:r>
          </a:p>
        </p:txBody>
      </p:sp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Verwaltung und Anzeige von Lernobjekten (AP 2.3.1 – 2.3.2)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sz="3600" smtClean="0"/>
              <a:t>Anzeige von Lernobjekten aus festgelegten Kategorien des ILIAS-Magazins</a:t>
            </a:r>
          </a:p>
          <a:p>
            <a:r>
              <a:rPr sz="3600" smtClean="0"/>
              <a:t>Anzeige von Lernobjekten, die im ILIAS-Kurs offline sind</a:t>
            </a:r>
          </a:p>
        </p:txBody>
      </p:sp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ILIAS-seitige Anpassungen (AP 2.4.1 – 2.4.4)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sz="3600" smtClean="0"/>
              <a:t>Eigene-Lernobjekte-Kategorie auf dem Persönlichen Schreibtisch</a:t>
            </a:r>
          </a:p>
          <a:p>
            <a:r>
              <a:rPr sz="3600" smtClean="0"/>
              <a:t>Übernahme des (Start-)Semesters in den Kurstitel oder als Kategorie im Magazin</a:t>
            </a:r>
          </a:p>
        </p:txBody>
      </p:sp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Workflow-Optimierung (AP 2.5.1 – 2.5.6)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sz="3600" smtClean="0"/>
              <a:t>Archivieren von Veranstaltungen</a:t>
            </a:r>
          </a:p>
          <a:p>
            <a:r>
              <a:rPr sz="3600" smtClean="0"/>
              <a:t>Zuordnung von Kursen und Veranstaltungen</a:t>
            </a:r>
          </a:p>
          <a:p>
            <a:r>
              <a:rPr sz="3600" smtClean="0"/>
              <a:t>Ergebnisse aus ILIAS-Tests in Stud.IP-Veranstaltungen</a:t>
            </a:r>
          </a:p>
        </p:txBody>
      </p:sp>
    </p:spTree>
    <p:extLst>
      <p:ext uri="{BB962C8B-B14F-4D97-AF65-F5344CB8AC3E}">
        <p14:creationId xmlns="" xmlns:p14="http://schemas.microsoft.com/office/powerpoint/2010/main" val="1561366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el Bild 01">
  <a:themeElements>
    <a:clrScheme name="Titel Bild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Bild 0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Bild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&amp; Untertitel">
  <a:themeElements>
    <a:clrScheme name="Titel &amp; Unterti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Anivers Italic"/>
        <a:ea typeface="ヒラギノ角ゴ ProN W3"/>
        <a:cs typeface="ヒラギノ角ゴ ProN W3"/>
      </a:majorFont>
      <a:minorFont>
        <a:latin typeface="Anivers Regular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&amp; Aufzählung">
  <a:themeElements>
    <a:clrScheme name="Titel &amp; Aufzäh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Anivers Italic"/>
        <a:ea typeface="ヒラギノ角ゴ ProN W3"/>
        <a:cs typeface="ヒラギノ角ゴ ProN W3"/>
      </a:majorFont>
      <a:minorFont>
        <a:latin typeface="Anivers Regular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216</Words>
  <Characters>0</Characters>
  <Application>Microsoft Office PowerPoint</Application>
  <PresentationFormat>Benutzerdefiniert</PresentationFormat>
  <Lines>0</Lines>
  <Paragraphs>49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Titel Bild 01</vt:lpstr>
      <vt:lpstr>Titel &amp; Untertitel</vt:lpstr>
      <vt:lpstr>Titel &amp; Aufzählung</vt:lpstr>
      <vt:lpstr>Folie 1</vt:lpstr>
      <vt:lpstr>  Special Interest Group Stud.IP &amp; ILIAS  Konzepte zur Verbindung von ILIAS 5 und Stud.IP 4 </vt:lpstr>
      <vt:lpstr>Geplante Funktionalität</vt:lpstr>
      <vt:lpstr>Anforderungen</vt:lpstr>
      <vt:lpstr>Basisfunktionalität (AP 2.1)</vt:lpstr>
      <vt:lpstr>Administration des Schnittstelle (AP 2.2.1 – 2.2.5)</vt:lpstr>
      <vt:lpstr>Verwaltung und Anzeige von Lernobjekten (AP 2.3.1 – 2.3.2)</vt:lpstr>
      <vt:lpstr>ILIAS-seitige Anpassungen (AP 2.4.1 – 2.4.4)</vt:lpstr>
      <vt:lpstr>Workflow-Optimierung (AP 2.5.1 – 2.5.6)</vt:lpstr>
      <vt:lpstr>Hilfe und Dokumentation (AP 2.6.1 – 2.6.3)</vt:lpstr>
      <vt:lpstr>Entwicklung einer Schnittstelle  zwischen ILIAS und Stud.IP</vt:lpstr>
      <vt:lpstr>Entwicklung einer Schnittstelle  zwischen ILIAS und Stud.IP</vt:lpstr>
      <vt:lpstr>Entwicklung einer Schnittstelle  zwischen ILIAS und Stud.IP</vt:lpstr>
      <vt:lpstr>Special Interest Group ILIAS &amp; Stud.IP</vt:lpstr>
      <vt:lpstr>Diskussion</vt:lpstr>
      <vt:lpstr>Vielen Dank!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Suchi</dc:creator>
  <cp:lastModifiedBy>User</cp:lastModifiedBy>
  <cp:revision>195</cp:revision>
  <dcterms:modified xsi:type="dcterms:W3CDTF">2017-09-15T08:51:46Z</dcterms:modified>
</cp:coreProperties>
</file>